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86" r:id="rId8"/>
    <p:sldId id="314" r:id="rId9"/>
    <p:sldId id="373" r:id="rId10"/>
    <p:sldId id="315" r:id="rId11"/>
    <p:sldId id="316" r:id="rId12"/>
    <p:sldId id="318" r:id="rId13"/>
    <p:sldId id="342" r:id="rId14"/>
    <p:sldId id="330" r:id="rId15"/>
    <p:sldId id="332" r:id="rId16"/>
    <p:sldId id="326" r:id="rId17"/>
    <p:sldId id="323"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42.431"/>
    </inkml:context>
    <inkml:brush xml:id="br0">
      <inkml:brushProperty name="width" value="0.05" units="cm"/>
      <inkml:brushProperty name="height" value="0.05" units="cm"/>
      <inkml:brushProperty name="ignorePressure" value="1"/>
    </inkml:brush>
  </inkml:definitions>
  <inkml:trace contextRef="#ctx0" brushRef="#br0">1 1,'1'12,"1"-1,0 1,0 0,2 0,-1-1,10 20,4 16,75 196,-88-234,1 0,10 14,-7-10,-3-6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52.45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40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thec2matrix.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twitter.com/subtee"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7" Type="http://schemas.openxmlformats.org/officeDocument/2006/relationships/image" Target="../media/image24.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hyperlink" Target="https://www.linkedin.com/in/asahz/" TargetMode="External"/><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31.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670.png"/><Relationship Id="rId5" Type="http://schemas.openxmlformats.org/officeDocument/2006/relationships/customXml" Target="../ink/ink2.xml"/><Relationship Id="rId4" Type="http://schemas.openxmlformats.org/officeDocument/2006/relationships/image" Target="../media/image660.png"/></Relationships>
</file>

<file path=ppt/slides/_rels/slide8.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5D0E80-0ECF-4020-8618-4CE9107F2D1A}"/>
              </a:ext>
            </a:extLst>
          </p:cNvPr>
          <p:cNvSpPr txBox="1"/>
          <p:nvPr/>
        </p:nvSpPr>
        <p:spPr>
          <a:xfrm>
            <a:off x="6549084" y="4690014"/>
            <a:ext cx="887343" cy="307777"/>
          </a:xfrm>
          <a:prstGeom prst="rect">
            <a:avLst/>
          </a:prstGeom>
          <a:noFill/>
        </p:spPr>
        <p:txBody>
          <a:bodyPr wrap="square">
            <a:spAutoFit/>
          </a:bodyPr>
          <a:lstStyle/>
          <a:p>
            <a:r>
              <a:rPr lang="en-US" dirty="0">
                <a:latin typeface="Overpass Light" panose="020B0604020202020204" charset="0"/>
                <a:hlinkClick r:id="rId5"/>
              </a:rPr>
              <a:t>@subtee</a:t>
            </a:r>
            <a:endParaRPr lang="en-US" dirty="0"/>
          </a:p>
        </p:txBody>
      </p:sp>
    </p:spTree>
    <p:extLst>
      <p:ext uri="{BB962C8B-B14F-4D97-AF65-F5344CB8AC3E}">
        <p14:creationId xmlns:p14="http://schemas.microsoft.com/office/powerpoint/2010/main" val="382035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3139321"/>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 released in 2001.</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a:p>
            <a:pPr marL="285750" indent="-285750" algn="just">
              <a:buFont typeface="Arial" panose="020B0604020202020204" pitchFamily="34" charset="0"/>
              <a:buChar char="•"/>
            </a:pPr>
            <a:r>
              <a:rPr lang="en-US" sz="1800" dirty="0">
                <a:latin typeface="Overpass Light" panose="020B0604020202020204" charset="0"/>
              </a:rPr>
              <a:t>Compilation produce a </a:t>
            </a:r>
            <a:r>
              <a:rPr lang="en-US" sz="1800" b="1" dirty="0">
                <a:latin typeface="Overpass Light" panose="020B0604020202020204" charset="0"/>
              </a:rPr>
              <a:t>non-native executable</a:t>
            </a:r>
            <a:r>
              <a:rPr lang="en-US" sz="1800" dirty="0">
                <a:latin typeface="Overpass Light" panose="020B0604020202020204" charset="0"/>
              </a:rPr>
              <a:t>.</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564577" y="858147"/>
            <a:ext cx="8115296"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Overpass Light" panose="020B0604020202020204" charset="0"/>
              </a:rPr>
              <a:t>C# source is compiled to IL (Intermediate Language) which can then be translated into machine instructions by the CLR (Common Language Runtime)</a:t>
            </a:r>
          </a:p>
          <a:p>
            <a:pPr lvl="3" algn="just"/>
            <a:r>
              <a:rPr lang="en-US" sz="1600" dirty="0">
                <a:solidFill>
                  <a:schemeClr val="tx1"/>
                </a:solidFill>
                <a:latin typeface="Overpass Light" panose="020B0604020202020204" charset="0"/>
                <a:hlinkClick r:id="rId4"/>
              </a:rPr>
              <a:t>https://docs.microsoft.com/en-us/dotnet/standard/clr </a:t>
            </a:r>
            <a:endParaRPr lang="en-US" sz="160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600" dirty="0">
                <a:latin typeface="Overpass Light" panose="020B0604020202020204" charset="0"/>
              </a:rPr>
              <a:t>Managed Code vs Unmanaged</a:t>
            </a:r>
          </a:p>
          <a:p>
            <a:pPr algn="just"/>
            <a:r>
              <a:rPr lang="en-US" sz="1600" dirty="0">
                <a:latin typeface="Overpass Light" panose="020B0604020202020204" charset="0"/>
                <a:hlinkClick r:id="rId5"/>
              </a:rPr>
              <a:t>https://docs.microsoft.com/en-us/dotnet/standard/managed-code </a:t>
            </a:r>
            <a:endParaRPr lang="en-US" sz="1600" dirty="0">
              <a:latin typeface="Overpass Light" panose="020B0604020202020204" charset="0"/>
            </a:endParaRPr>
          </a:p>
        </p:txBody>
      </p:sp>
      <p:pic>
        <p:nvPicPr>
          <p:cNvPr id="3" name="Picture 2">
            <a:extLst>
              <a:ext uri="{FF2B5EF4-FFF2-40B4-BE49-F238E27FC236}">
                <a16:creationId xmlns:a16="http://schemas.microsoft.com/office/drawing/2014/main" id="{34D45048-A2D1-466B-8B5C-EEF7BDB001B9}"/>
              </a:ext>
            </a:extLst>
          </p:cNvPr>
          <p:cNvPicPr>
            <a:picLocks noChangeAspect="1"/>
          </p:cNvPicPr>
          <p:nvPr/>
        </p:nvPicPr>
        <p:blipFill>
          <a:blip r:embed="rId6"/>
          <a:stretch>
            <a:fillRect/>
          </a:stretch>
        </p:blipFill>
        <p:spPr>
          <a:xfrm>
            <a:off x="2669026" y="2142863"/>
            <a:ext cx="3693674" cy="2578410"/>
          </a:xfrm>
          <a:prstGeom prst="rect">
            <a:avLst/>
          </a:prstGeom>
        </p:spPr>
      </p:pic>
      <p:sp>
        <p:nvSpPr>
          <p:cNvPr id="7" name="Rectangle 402">
            <a:extLst>
              <a:ext uri="{FF2B5EF4-FFF2-40B4-BE49-F238E27FC236}">
                <a16:creationId xmlns:a16="http://schemas.microsoft.com/office/drawing/2014/main" id="{3BD89221-43CE-4728-805E-EF2C7B98AAF3}"/>
              </a:ext>
            </a:extLst>
          </p:cNvPr>
          <p:cNvSpPr/>
          <p:nvPr/>
        </p:nvSpPr>
        <p:spPr>
          <a:xfrm>
            <a:off x="1842764" y="4819680"/>
            <a:ext cx="5269071" cy="184666"/>
          </a:xfrm>
          <a:prstGeom prst="rect">
            <a:avLst/>
          </a:prstGeom>
        </p:spPr>
        <p:txBody>
          <a:bodyPr wrap="none" lIns="0" tIns="0" rIns="0" bIns="0">
            <a:spAutoFit/>
          </a:bodyPr>
          <a:lstStyle/>
          <a:p>
            <a:pPr marL="0"/>
            <a:r>
              <a:rPr lang="en-US" sz="1200" b="0" i="0" u="sng" spc="0" baseline="0" dirty="0">
                <a:solidFill>
                  <a:schemeClr val="tx1"/>
                </a:solidFill>
                <a:latin typeface="Overpass Light" panose="020B0604020202020204" charset="0"/>
                <a:hlinkClick r:id="rId3"/>
              </a:rPr>
              <a:t>https://www.c-sharpcorner.com/UploadFile/8911c4/code-execution-process</a:t>
            </a:r>
            <a:endParaRPr lang="en-US" sz="12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2720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4" y="4804291"/>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22422" y="907167"/>
            <a:ext cx="6823361" cy="3754874"/>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 Is essentially a way of grouping a set of types, for example classes.</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in C# that combines data variables and functions into a single unit. Instances of the class are known as objects. While a class is just a blueprint, the object is an actual instantiation of the class and contains data.</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pic>
        <p:nvPicPr>
          <p:cNvPr id="4" name="Picture 3">
            <a:extLst>
              <a:ext uri="{FF2B5EF4-FFF2-40B4-BE49-F238E27FC236}">
                <a16:creationId xmlns:a16="http://schemas.microsoft.com/office/drawing/2014/main" id="{F6A5868E-D525-43F2-A7F8-1A94110033ED}"/>
              </a:ext>
            </a:extLst>
          </p:cNvPr>
          <p:cNvPicPr>
            <a:picLocks noChangeAspect="1"/>
          </p:cNvPicPr>
          <p:nvPr/>
        </p:nvPicPr>
        <p:blipFill>
          <a:blip r:embed="rId4"/>
          <a:stretch>
            <a:fillRect/>
          </a:stretch>
        </p:blipFill>
        <p:spPr>
          <a:xfrm>
            <a:off x="2992309" y="1913876"/>
            <a:ext cx="1356447" cy="218651"/>
          </a:xfrm>
          <a:prstGeom prst="rect">
            <a:avLst/>
          </a:prstGeom>
        </p:spPr>
      </p:pic>
      <p:pic>
        <p:nvPicPr>
          <p:cNvPr id="6" name="Picture 5">
            <a:extLst>
              <a:ext uri="{FF2B5EF4-FFF2-40B4-BE49-F238E27FC236}">
                <a16:creationId xmlns:a16="http://schemas.microsoft.com/office/drawing/2014/main" id="{AA338DA5-C288-4D13-BDEB-AF275B21C07A}"/>
              </a:ext>
            </a:extLst>
          </p:cNvPr>
          <p:cNvPicPr>
            <a:picLocks noChangeAspect="1"/>
          </p:cNvPicPr>
          <p:nvPr/>
        </p:nvPicPr>
        <p:blipFill>
          <a:blip r:embed="rId5"/>
          <a:stretch>
            <a:fillRect/>
          </a:stretch>
        </p:blipFill>
        <p:spPr>
          <a:xfrm>
            <a:off x="4572000" y="1913876"/>
            <a:ext cx="1889851" cy="218919"/>
          </a:xfrm>
          <a:prstGeom prst="rect">
            <a:avLst/>
          </a:prstGeom>
        </p:spPr>
      </p:pic>
      <p:pic>
        <p:nvPicPr>
          <p:cNvPr id="9" name="Picture 8">
            <a:extLst>
              <a:ext uri="{FF2B5EF4-FFF2-40B4-BE49-F238E27FC236}">
                <a16:creationId xmlns:a16="http://schemas.microsoft.com/office/drawing/2014/main" id="{1FCAD4CB-6371-4A00-8959-19DA67B2F241}"/>
              </a:ext>
            </a:extLst>
          </p:cNvPr>
          <p:cNvPicPr>
            <a:picLocks noChangeAspect="1"/>
          </p:cNvPicPr>
          <p:nvPr/>
        </p:nvPicPr>
        <p:blipFill>
          <a:blip r:embed="rId6"/>
          <a:stretch>
            <a:fillRect/>
          </a:stretch>
        </p:blipFill>
        <p:spPr>
          <a:xfrm>
            <a:off x="3850699" y="3166213"/>
            <a:ext cx="1175038" cy="201317"/>
          </a:xfrm>
          <a:prstGeom prst="rect">
            <a:avLst/>
          </a:prstGeom>
        </p:spPr>
      </p:pic>
      <p:pic>
        <p:nvPicPr>
          <p:cNvPr id="11" name="Picture 10">
            <a:extLst>
              <a:ext uri="{FF2B5EF4-FFF2-40B4-BE49-F238E27FC236}">
                <a16:creationId xmlns:a16="http://schemas.microsoft.com/office/drawing/2014/main" id="{B299C7E3-7EC4-4FD6-B7F9-F6E4518337BD}"/>
              </a:ext>
            </a:extLst>
          </p:cNvPr>
          <p:cNvPicPr>
            <a:picLocks noChangeAspect="1"/>
          </p:cNvPicPr>
          <p:nvPr/>
        </p:nvPicPr>
        <p:blipFill rotWithShape="1">
          <a:blip r:embed="rId7"/>
          <a:srcRect t="16845" r="2377"/>
          <a:stretch/>
        </p:blipFill>
        <p:spPr>
          <a:xfrm>
            <a:off x="3594455" y="4579881"/>
            <a:ext cx="1758761" cy="207146"/>
          </a:xfrm>
          <a:prstGeom prst="rect">
            <a:avLst/>
          </a:prstGeom>
        </p:spPr>
      </p:pic>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r>
              <a:rPr lang="en-US" sz="2000" dirty="0"/>
              <a:t> | </a:t>
            </a:r>
            <a:r>
              <a:rPr lang="en-US" sz="2000" dirty="0">
                <a:hlinkClick r:id="rId5"/>
              </a:rPr>
              <a:t>@asahz</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584775"/>
          </a:xfrm>
          <a:prstGeom prst="rect">
            <a:avLst/>
          </a:prstGeom>
          <a:noFill/>
        </p:spPr>
        <p:txBody>
          <a:bodyPr wrap="square">
            <a:spAutoFit/>
          </a:bodyPr>
          <a:lstStyle/>
          <a:p>
            <a:pPr algn="ctr"/>
            <a:r>
              <a:rPr lang="en-US" sz="1600" dirty="0">
                <a:latin typeface="Overpass Light" panose="020B0604020202020204" charset="0"/>
              </a:rPr>
              <a:t>We will be focusing on using </a:t>
            </a:r>
            <a:r>
              <a:rPr lang="en-US" sz="1600" b="1" dirty="0">
                <a:latin typeface="Overpass Light" panose="020B0604020202020204" charset="0"/>
              </a:rPr>
              <a:t>C# for malware development </a:t>
            </a:r>
            <a:r>
              <a:rPr lang="en-US" sz="1600" dirty="0">
                <a:latin typeface="Overpass Light" panose="020B0604020202020204" charset="0"/>
              </a:rPr>
              <a:t>for Windows. We will see </a:t>
            </a:r>
            <a:r>
              <a:rPr lang="en-US" sz="1600" b="1" dirty="0">
                <a:latin typeface="Overpass Light" panose="020B0604020202020204" charset="0"/>
              </a:rPr>
              <a:t>basic process injection </a:t>
            </a:r>
            <a:r>
              <a:rPr lang="en-US" sz="1600" dirty="0">
                <a:latin typeface="Overpass Light" panose="020B0604020202020204" charset="0"/>
              </a:rPr>
              <a:t>techniques, strings / shellcode </a:t>
            </a:r>
            <a:r>
              <a:rPr lang="en-US" sz="1600" b="1" dirty="0">
                <a:latin typeface="Overpass Light" panose="020B0604020202020204" charset="0"/>
              </a:rPr>
              <a:t>obfuscation</a:t>
            </a:r>
            <a:r>
              <a:rPr lang="en-US" sz="1600" dirty="0">
                <a:latin typeface="Overpass Light" panose="020B0604020202020204" charset="0"/>
              </a:rPr>
              <a:t> and </a:t>
            </a:r>
            <a:r>
              <a:rPr lang="en-US" sz="1600" b="1" dirty="0">
                <a:latin typeface="Overpass Light" panose="020B0604020202020204" charset="0"/>
              </a:rPr>
              <a:t>evasion</a:t>
            </a:r>
            <a:r>
              <a:rPr lang="en-US" sz="1600" dirty="0">
                <a:latin typeface="Overpass Light" panose="020B0604020202020204" charset="0"/>
              </a:rPr>
              <a:t>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719034" y="980209"/>
            <a:ext cx="5705932" cy="37529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480514" y="4733202"/>
            <a:ext cx="3993572" cy="307777"/>
          </a:xfrm>
          <a:prstGeom prst="rect">
            <a:avLst/>
          </a:prstGeom>
          <a:noFill/>
        </p:spPr>
        <p:txBody>
          <a:bodyPr wrap="square">
            <a:spAutoFit/>
          </a:bodyPr>
          <a:lstStyle/>
          <a:p>
            <a:r>
              <a:rPr lang="en-US" dirty="0">
                <a:latin typeface="Overpass Light" panose="020B0604020202020204" charset="0"/>
                <a:hlinkClick r:id="rId4"/>
              </a:rPr>
              <a:t>https://ctfcracker.gitbook.io/process-injection/</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Encoding</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encoded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decode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Injector.cs</a:t>
            </a: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sleep.cs</a:t>
            </a: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MITRE ATT&amp;CK</a:t>
            </a:r>
          </a:p>
        </p:txBody>
      </p:sp>
      <p:sp>
        <p:nvSpPr>
          <p:cNvPr id="14" name="Rectangle 238">
            <a:extLst>
              <a:ext uri="{FF2B5EF4-FFF2-40B4-BE49-F238E27FC236}">
                <a16:creationId xmlns:a16="http://schemas.microsoft.com/office/drawing/2014/main" id="{0D284698-B067-437F-8054-6A07B6692D04}"/>
              </a:ext>
            </a:extLst>
          </p:cNvPr>
          <p:cNvSpPr/>
          <p:nvPr/>
        </p:nvSpPr>
        <p:spPr>
          <a:xfrm>
            <a:off x="625300" y="1018124"/>
            <a:ext cx="7893400" cy="430887"/>
          </a:xfrm>
          <a:prstGeom prst="rect">
            <a:avLst/>
          </a:prstGeom>
        </p:spPr>
        <p:txBody>
          <a:bodyPr wrap="square" lIns="0" tIns="0" rIns="0" bIns="0">
            <a:spAutoFit/>
          </a:bodyPr>
          <a:lstStyle/>
          <a:p>
            <a:pPr marL="0" algn="just"/>
            <a:r>
              <a:rPr lang="en-US" b="1" i="0" spc="0" baseline="0" dirty="0">
                <a:solidFill>
                  <a:schemeClr val="tx1"/>
                </a:solidFill>
                <a:latin typeface="Overpass Light" panose="020B0604020202020204" charset="0"/>
              </a:rPr>
              <a:t>MITRE ATT&amp;CK® </a:t>
            </a:r>
            <a:r>
              <a:rPr lang="en-US" b="0" i="0" spc="0" baseline="0" dirty="0">
                <a:solidFill>
                  <a:schemeClr val="tx1"/>
                </a:solidFill>
                <a:latin typeface="Overpass Light" panose="020B0604020202020204" charset="0"/>
              </a:rPr>
              <a:t>is a globally-accessible knowledge base of adversary </a:t>
            </a:r>
            <a:r>
              <a:rPr lang="en-US" b="1" i="0" spc="0" baseline="0" dirty="0">
                <a:solidFill>
                  <a:schemeClr val="tx1"/>
                </a:solidFill>
                <a:latin typeface="Overpass Light" panose="020B0604020202020204" charset="0"/>
              </a:rPr>
              <a:t>tactics</a:t>
            </a:r>
            <a:r>
              <a:rPr lang="en-US" b="0" i="0" spc="0" baseline="0" dirty="0">
                <a:solidFill>
                  <a:schemeClr val="tx1"/>
                </a:solidFill>
                <a:latin typeface="Overpass Light" panose="020B0604020202020204" charset="0"/>
              </a:rPr>
              <a:t> and </a:t>
            </a:r>
            <a:r>
              <a:rPr lang="en-US" b="1" i="0" spc="0" baseline="0" dirty="0">
                <a:solidFill>
                  <a:schemeClr val="tx1"/>
                </a:solidFill>
                <a:latin typeface="Overpass Light" panose="020B0604020202020204" charset="0"/>
              </a:rPr>
              <a:t>techniques</a:t>
            </a:r>
            <a:r>
              <a:rPr lang="en-US" b="0" i="0" spc="0" baseline="0" dirty="0">
                <a:solidFill>
                  <a:schemeClr val="tx1"/>
                </a:solidFill>
                <a:latin typeface="Overpass Light" panose="020B0604020202020204" charset="0"/>
              </a:rPr>
              <a:t> based on real-world observations. </a:t>
            </a:r>
          </a:p>
        </p:txBody>
      </p:sp>
      <p:pic>
        <p:nvPicPr>
          <p:cNvPr id="1030" name="Picture 6" descr="MITRE ATT&amp;CK Framework: Everything You Need to Know">
            <a:extLst>
              <a:ext uri="{FF2B5EF4-FFF2-40B4-BE49-F238E27FC236}">
                <a16:creationId xmlns:a16="http://schemas.microsoft.com/office/drawing/2014/main" id="{D681C756-AB8F-4BD0-9E38-52ED5188BD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1" t="14141" r="49111" b="8620"/>
          <a:stretch/>
        </p:blipFill>
        <p:spPr bwMode="auto">
          <a:xfrm>
            <a:off x="3280941" y="1482326"/>
            <a:ext cx="2582118" cy="3404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75D0F-83D9-4E90-81CE-A58592DF2E61}"/>
              </a:ext>
            </a:extLst>
          </p:cNvPr>
          <p:cNvSpPr txBox="1"/>
          <p:nvPr/>
        </p:nvSpPr>
        <p:spPr>
          <a:xfrm>
            <a:off x="678874" y="2015034"/>
            <a:ext cx="2327563" cy="2031325"/>
          </a:xfrm>
          <a:prstGeom prst="rect">
            <a:avLst/>
          </a:prstGeom>
          <a:noFill/>
        </p:spPr>
        <p:txBody>
          <a:bodyPr wrap="square">
            <a:spAutoFit/>
          </a:bodyPr>
          <a:lstStyle/>
          <a:p>
            <a:pPr algn="just"/>
            <a:r>
              <a:rPr lang="en-US" b="1" dirty="0">
                <a:latin typeface="Overpass Light" panose="020B0604020202020204" charset="0"/>
              </a:rPr>
              <a:t>Tactics</a:t>
            </a:r>
            <a:r>
              <a:rPr lang="en-US" dirty="0">
                <a:latin typeface="Overpass Light" panose="020B0604020202020204" charset="0"/>
              </a:rPr>
              <a:t> represent the </a:t>
            </a:r>
            <a:r>
              <a:rPr lang="en-US" b="1" dirty="0">
                <a:latin typeface="Overpass Light" panose="020B0604020202020204" charset="0"/>
              </a:rPr>
              <a:t>"why" </a:t>
            </a:r>
            <a:r>
              <a:rPr lang="en-US" dirty="0">
                <a:latin typeface="Overpass Light" panose="020B0604020202020204" charset="0"/>
              </a:rPr>
              <a:t>of an ATT&amp;CK technique or sub-technique. It is the adversary's tactical goal: the reason for performing an action. For example, an adversary may want to achieve credential access.</a:t>
            </a:r>
          </a:p>
        </p:txBody>
      </p:sp>
      <p:sp>
        <p:nvSpPr>
          <p:cNvPr id="7" name="TextBox 6">
            <a:extLst>
              <a:ext uri="{FF2B5EF4-FFF2-40B4-BE49-F238E27FC236}">
                <a16:creationId xmlns:a16="http://schemas.microsoft.com/office/drawing/2014/main" id="{028C6B4B-CCB5-472E-8A90-0030F082495D}"/>
              </a:ext>
            </a:extLst>
          </p:cNvPr>
          <p:cNvSpPr txBox="1"/>
          <p:nvPr/>
        </p:nvSpPr>
        <p:spPr>
          <a:xfrm>
            <a:off x="6191137" y="2015034"/>
            <a:ext cx="2327563" cy="1600438"/>
          </a:xfrm>
          <a:prstGeom prst="rect">
            <a:avLst/>
          </a:prstGeom>
          <a:noFill/>
        </p:spPr>
        <p:txBody>
          <a:bodyPr wrap="square">
            <a:spAutoFit/>
          </a:bodyPr>
          <a:lstStyle/>
          <a:p>
            <a:pPr algn="just"/>
            <a:r>
              <a:rPr lang="en-US" b="1" dirty="0">
                <a:latin typeface="Overpass Light" panose="020B0604020202020204" charset="0"/>
              </a:rPr>
              <a:t>Techniques</a:t>
            </a:r>
            <a:r>
              <a:rPr lang="en-US" dirty="0">
                <a:latin typeface="Overpass Light" panose="020B0604020202020204" charset="0"/>
              </a:rPr>
              <a:t> represent </a:t>
            </a:r>
            <a:r>
              <a:rPr lang="en-US" b="1" dirty="0">
                <a:latin typeface="Overpass Light" panose="020B0604020202020204" charset="0"/>
              </a:rPr>
              <a:t>'how'</a:t>
            </a:r>
            <a:r>
              <a:rPr lang="en-US" dirty="0">
                <a:latin typeface="Overpass Light" panose="020B0604020202020204" charset="0"/>
              </a:rPr>
              <a:t> an adversary achieves a tactical goal by performing an action. For example, an adversary may dump credentials to achieve credential access.</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Execution,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1866899" y="3582002"/>
            <a:ext cx="6490855" cy="229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It’s a cat and mouse game, and the cat is undoubtedly getting </a:t>
            </a:r>
            <a:r>
              <a:rPr lang="en-US" sz="1200" b="1" u="sng" dirty="0"/>
              <a:t>better</a:t>
            </a:r>
            <a:r>
              <a:rPr lang="en-US" sz="1200" b="1"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54428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000" dirty="0"/>
              <a:t>@marduky_ @xbytemx @f99942 @nightwolfx2 @blackleitus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A691B5-7781-40C6-9B02-2B24157A9D52}"/>
                  </a:ext>
                </a:extLst>
              </p14:cNvPr>
              <p14:cNvContentPartPr/>
              <p14:nvPr/>
            </p14:nvContentPartPr>
            <p14:xfrm>
              <a:off x="3261240" y="3740040"/>
              <a:ext cx="62640" cy="163080"/>
            </p14:xfrm>
          </p:contentPart>
        </mc:Choice>
        <mc:Fallback xmlns="">
          <p:pic>
            <p:nvPicPr>
              <p:cNvPr id="2" name="Ink 1">
                <a:extLst>
                  <a:ext uri="{FF2B5EF4-FFF2-40B4-BE49-F238E27FC236}">
                    <a16:creationId xmlns:a16="http://schemas.microsoft.com/office/drawing/2014/main" id="{4FA691B5-7781-40C6-9B02-2B24157A9D52}"/>
                  </a:ext>
                </a:extLst>
              </p:cNvPr>
              <p:cNvPicPr/>
              <p:nvPr/>
            </p:nvPicPr>
            <p:blipFill>
              <a:blip r:embed="rId4"/>
              <a:stretch>
                <a:fillRect/>
              </a:stretch>
            </p:blipFill>
            <p:spPr>
              <a:xfrm>
                <a:off x="3252600" y="3731400"/>
                <a:ext cx="80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EBAD350-7746-4260-B627-5C9B60969B69}"/>
                  </a:ext>
                </a:extLst>
              </p14:cNvPr>
              <p14:cNvContentPartPr/>
              <p14:nvPr/>
            </p14:nvContentPartPr>
            <p14:xfrm>
              <a:off x="806596" y="2936853"/>
              <a:ext cx="360" cy="360"/>
            </p14:xfrm>
          </p:contentPart>
        </mc:Choice>
        <mc:Fallback xmlns="">
          <p:pic>
            <p:nvPicPr>
              <p:cNvPr id="3" name="Ink 2">
                <a:extLst>
                  <a:ext uri="{FF2B5EF4-FFF2-40B4-BE49-F238E27FC236}">
                    <a16:creationId xmlns:a16="http://schemas.microsoft.com/office/drawing/2014/main" id="{6EBAD350-7746-4260-B627-5C9B60969B69}"/>
                  </a:ext>
                </a:extLst>
              </p:cNvPr>
              <p:cNvPicPr/>
              <p:nvPr/>
            </p:nvPicPr>
            <p:blipFill>
              <a:blip r:embed="rId6"/>
              <a:stretch>
                <a:fillRect/>
              </a:stretch>
            </p:blipFill>
            <p:spPr>
              <a:xfrm>
                <a:off x="797596" y="2928213"/>
                <a:ext cx="18000" cy="1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2492990"/>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t>
            </a:r>
            <a:r>
              <a:rPr lang="en-US" sz="1800" b="0" i="1" spc="0" baseline="0" dirty="0">
                <a:solidFill>
                  <a:schemeClr val="tx1"/>
                </a:solidFill>
                <a:latin typeface="Overpass Light" panose="020B0604020202020204" charset="0"/>
              </a:rPr>
              <a:t>adversaries</a:t>
            </a:r>
            <a:r>
              <a:rPr lang="en-US" sz="1800" b="0" i="0" spc="0" baseline="0" dirty="0">
                <a:solidFill>
                  <a:schemeClr val="tx1"/>
                </a:solidFill>
                <a:latin typeface="Overpass Light" panose="020B0604020202020204" charset="0"/>
              </a:rPr>
              <a:t> use to </a:t>
            </a:r>
            <a:r>
              <a:rPr lang="en-US" sz="1800" b="1" i="0" spc="0" baseline="0" dirty="0">
                <a:solidFill>
                  <a:schemeClr val="tx1"/>
                </a:solidFill>
                <a:latin typeface="Overpass Light" panose="020B0604020202020204" charset="0"/>
              </a:rPr>
              <a:t>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Encoding/Encryption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3491</TotalTime>
  <Words>2947</Words>
  <Application>Microsoft Office PowerPoint</Application>
  <PresentationFormat>On-screen Show (16:9)</PresentationFormat>
  <Paragraphs>265</Paragraphs>
  <Slides>70</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Overpass Light</vt:lpstr>
      <vt:lpstr>Fira Sans Extra Condensed Medium</vt:lpstr>
      <vt:lpstr>Overpass ExtraLight</vt:lpstr>
      <vt:lpstr>Arial</vt:lpstr>
      <vt:lpstr>Lucida Console</vt:lpstr>
      <vt:lpstr>Overpass</vt:lpstr>
      <vt:lpstr>Bebas Neue</vt:lpstr>
      <vt:lpstr>Roboto Slab Light</vt:lpstr>
      <vt:lpstr>Minimal Marketing by Slidesgo</vt:lpstr>
      <vt:lpstr>Maldev &amp; AV/EDR EVASION FOR PENTESTERS</vt:lpstr>
      <vt:lpstr>whoami</vt:lpstr>
      <vt:lpstr>What Are We Going to Cover </vt:lpstr>
      <vt:lpstr>disclaimer</vt:lpstr>
      <vt:lpstr>01</vt:lpstr>
      <vt:lpstr>MITRE ATT&amp;CK</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Encoding</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144</cp:revision>
  <dcterms:modified xsi:type="dcterms:W3CDTF">2022-10-27T04:36:40Z</dcterms:modified>
</cp:coreProperties>
</file>